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8" r:id="rId2"/>
    <p:sldId id="256" r:id="rId3"/>
    <p:sldId id="259" r:id="rId4"/>
    <p:sldId id="260" r:id="rId5"/>
    <p:sldId id="262" r:id="rId6"/>
    <p:sldId id="261" r:id="rId7"/>
    <p:sldId id="270" r:id="rId8"/>
    <p:sldId id="264" r:id="rId9"/>
    <p:sldId id="263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15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4624"/>
  </p:normalViewPr>
  <p:slideViewPr>
    <p:cSldViewPr>
      <p:cViewPr varScale="1">
        <p:scale>
          <a:sx n="111" d="100"/>
          <a:sy n="111" d="100"/>
        </p:scale>
        <p:origin x="786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B53FC-2E4B-4A6E-87A2-C142DA142233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EA121-16B5-4394-8104-FE3DEA04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3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dli.ucla.edu/dl/lineart/P001993_l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https://cdli.ucla.edu/dl/lineart/P001993_l.jpg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2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Letters to Sargon with Modularity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6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8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29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3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6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6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4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43EA5-8CA4-4A9D-8DAF-C175205D0FB9}" type="datetimeFigureOut">
              <a:rPr lang="en-US" smtClean="0"/>
              <a:t>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racc.org/epsd2/o0023475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152401"/>
            <a:ext cx="8839200" cy="762000"/>
          </a:xfrm>
          <a:solidFill>
            <a:srgbClr val="FCB515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Data Science for Hard Core Humanists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20482"/>
            <a:ext cx="4440441" cy="272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cunei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394" y="1149737"/>
            <a:ext cx="4230158" cy="281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5752" y="6106418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Niek Veldhuis, UC </a:t>
            </a:r>
            <a:r>
              <a:rPr lang="en-US" dirty="0" smtClean="0"/>
              <a:t>Berkeley</a:t>
            </a:r>
          </a:p>
          <a:p>
            <a:r>
              <a:rPr lang="en-US" dirty="0" smtClean="0"/>
              <a:t>BIDS, March 4 2020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917" y="5029200"/>
            <a:ext cx="8412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Opportunities and Challenges </a:t>
            </a:r>
            <a:r>
              <a:rPr lang="en-US" sz="3200" dirty="0" smtClean="0"/>
              <a:t>in </a:t>
            </a:r>
            <a:r>
              <a:rPr lang="en-US" sz="3200" dirty="0"/>
              <a:t>Computational Assyriology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21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600200"/>
            <a:ext cx="5033626" cy="4738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Topic </a:t>
            </a:r>
            <a:r>
              <a:rPr lang="en-US" dirty="0" smtClean="0">
                <a:solidFill>
                  <a:srgbClr val="0070C0"/>
                </a:solidFill>
              </a:rPr>
              <a:t>Model</a:t>
            </a:r>
            <a:endParaRPr lang="en-US" dirty="0">
              <a:solidFill>
                <a:srgbClr val="0070C0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4341889"/>
              </p:ext>
            </p:extLst>
          </p:nvPr>
        </p:nvGraphicFramePr>
        <p:xfrm>
          <a:off x="1219200" y="2514600"/>
          <a:ext cx="1012825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Packager Shell Object" showAsIcon="1" r:id="rId4" imgW="1013400" imgH="547920" progId="Package">
                  <p:embed/>
                </p:oleObj>
              </mc:Choice>
              <mc:Fallback>
                <p:oleObj name="Packager Shell Object" showAsIcon="1" r:id="rId4" imgW="1013400" imgH="547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2514600"/>
                        <a:ext cx="1012825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200512"/>
              </p:ext>
            </p:extLst>
          </p:nvPr>
        </p:nvGraphicFramePr>
        <p:xfrm>
          <a:off x="1360487" y="4343400"/>
          <a:ext cx="7302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Packager Shell Object" showAsIcon="1" r:id="rId6" imgW="729720" imgH="547920" progId="Package">
                  <p:embed/>
                </p:oleObj>
              </mc:Choice>
              <mc:Fallback>
                <p:oleObj name="Packager Shell Object" showAsIcon="1" r:id="rId6" imgW="729720" imgH="547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60487" y="4343400"/>
                        <a:ext cx="730250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400" y="5715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Neo-Assyrian letters and administrative texts (9</a:t>
            </a:r>
            <a:r>
              <a:rPr lang="en-US" baseline="30000" dirty="0" smtClean="0"/>
              <a:t>th</a:t>
            </a:r>
            <a:r>
              <a:rPr lang="en-US" dirty="0" smtClean="0"/>
              <a:t>-7</a:t>
            </a:r>
            <a:r>
              <a:rPr lang="en-US" baseline="30000" dirty="0" smtClean="0"/>
              <a:t>th</a:t>
            </a:r>
            <a:r>
              <a:rPr lang="en-US" dirty="0" smtClean="0"/>
              <a:t> century).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Word </a:t>
            </a:r>
            <a:r>
              <a:rPr lang="en-US" dirty="0" err="1" smtClean="0">
                <a:solidFill>
                  <a:srgbClr val="0070C0"/>
                </a:solidFill>
              </a:rPr>
              <a:t>Embeddings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819864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410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Sumerian terminology for ship building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667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ŋ</a:t>
            </a:r>
            <a:r>
              <a:rPr lang="en-US" dirty="0" err="1" smtClean="0">
                <a:hlinkClick r:id="rId3"/>
              </a:rPr>
              <a:t>eš</a:t>
            </a:r>
            <a:r>
              <a:rPr lang="en-US" dirty="0" smtClean="0">
                <a:hlinkClick r:id="rId3"/>
              </a:rPr>
              <a:t>-ad-da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Sign Searching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0" y="28194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</a:t>
            </a:r>
            <a:endParaRPr lang="en-US" dirty="0" smtClean="0"/>
          </a:p>
          <a:p>
            <a:r>
              <a:rPr lang="en-US" dirty="0" err="1"/>
              <a:t>s</a:t>
            </a:r>
            <a:r>
              <a:rPr lang="en-US" dirty="0" err="1" smtClean="0"/>
              <a:t>u</a:t>
            </a:r>
            <a:r>
              <a:rPr lang="en-US" dirty="0" smtClean="0"/>
              <a:t>, </a:t>
            </a:r>
            <a:r>
              <a:rPr lang="en-US" dirty="0" err="1" smtClean="0"/>
              <a:t>sug</a:t>
            </a:r>
            <a:r>
              <a:rPr lang="en-US" dirty="0" smtClean="0"/>
              <a:t>₆</a:t>
            </a:r>
          </a:p>
          <a:p>
            <a:r>
              <a:rPr lang="en-US" dirty="0" err="1" smtClean="0"/>
              <a:t>kuš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267200" y="28194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lesh</a:t>
            </a:r>
          </a:p>
          <a:p>
            <a:r>
              <a:rPr lang="en-US" dirty="0" smtClean="0"/>
              <a:t>To replace</a:t>
            </a:r>
          </a:p>
          <a:p>
            <a:r>
              <a:rPr lang="en-US" dirty="0" smtClean="0"/>
              <a:t>Hide, leather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0" y="1977787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Multivalent signs: </a:t>
            </a:r>
            <a:endParaRPr lang="en-US" sz="2400" dirty="0"/>
          </a:p>
        </p:txBody>
      </p:sp>
      <p:pic>
        <p:nvPicPr>
          <p:cNvPr id="2052" name="Picture 4" descr="http://psd.museum.upenn.edu/epsd/psl/img/popup/x5f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9239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3400"/>
            <a:ext cx="914400" cy="1047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43200" y="4267200"/>
            <a:ext cx="121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</a:t>
            </a:r>
          </a:p>
          <a:p>
            <a:r>
              <a:rPr lang="en-US" dirty="0"/>
              <a:t>d</a:t>
            </a:r>
            <a:r>
              <a:rPr lang="en-US" dirty="0" smtClean="0"/>
              <a:t>u₁₀</a:t>
            </a:r>
          </a:p>
          <a:p>
            <a:r>
              <a:rPr lang="en-US" dirty="0"/>
              <a:t>d</a:t>
            </a:r>
            <a:r>
              <a:rPr lang="en-US" dirty="0" smtClean="0"/>
              <a:t>ub₃, du₁₀</a:t>
            </a:r>
          </a:p>
          <a:p>
            <a:r>
              <a:rPr lang="en-US" dirty="0"/>
              <a:t>d</a:t>
            </a:r>
            <a:r>
              <a:rPr lang="en-US" dirty="0" smtClean="0"/>
              <a:t>ug₃, du₁₀</a:t>
            </a:r>
          </a:p>
          <a:p>
            <a:r>
              <a:rPr lang="en-US" dirty="0" err="1"/>
              <a:t>š</a:t>
            </a:r>
            <a:r>
              <a:rPr lang="en-US" dirty="0" err="1" smtClean="0"/>
              <a:t>ar</a:t>
            </a:r>
            <a:r>
              <a:rPr lang="en-US" dirty="0" smtClean="0"/>
              <a:t>₂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67200" y="42672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 mix</a:t>
            </a:r>
          </a:p>
          <a:p>
            <a:r>
              <a:rPr lang="en-US" dirty="0" smtClean="0"/>
              <a:t>Syllable /du/</a:t>
            </a:r>
          </a:p>
          <a:p>
            <a:r>
              <a:rPr lang="en-US" dirty="0" smtClean="0"/>
              <a:t>Knee</a:t>
            </a:r>
          </a:p>
          <a:p>
            <a:r>
              <a:rPr lang="en-US" dirty="0" smtClean="0"/>
              <a:t>Good</a:t>
            </a:r>
          </a:p>
          <a:p>
            <a:r>
              <a:rPr lang="en-US" dirty="0" smtClean="0"/>
              <a:t>3,600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2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Mash-up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524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OGSL: ORACC Global Sign List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152400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BDTNS: Database of Neo-Sumerian Texts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667000"/>
            <a:ext cx="8324850" cy="42672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057400" y="1924110"/>
            <a:ext cx="1295400" cy="74289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657600" y="1817748"/>
            <a:ext cx="1524000" cy="849252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0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13973"/>
            <a:ext cx="8591550" cy="85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9840"/>
            <a:ext cx="8553450" cy="208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Really?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3832087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Pandas vs. </a:t>
            </a:r>
            <a:r>
              <a:rPr lang="en-US" sz="2400" dirty="0" err="1" smtClean="0"/>
              <a:t>tqdm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5980367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Installing </a:t>
            </a:r>
            <a:r>
              <a:rPr lang="en-US" sz="2400" dirty="0" err="1" smtClean="0"/>
              <a:t>ipywidgets</a:t>
            </a:r>
            <a:r>
              <a:rPr lang="en-US" sz="2400" dirty="0" smtClean="0"/>
              <a:t> for </a:t>
            </a:r>
            <a:r>
              <a:rPr lang="en-US" sz="2400" dirty="0" err="1" smtClean="0"/>
              <a:t>Jupyter</a:t>
            </a:r>
            <a:r>
              <a:rPr lang="en-US" sz="2400" dirty="0" smtClean="0"/>
              <a:t> Lab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0924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8936"/>
            <a:ext cx="9144000" cy="51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7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Archaic Metals Account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4235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481976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5486400" y="4495800"/>
            <a:ext cx="1752600" cy="6096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6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Cuneiform: A </a:t>
            </a:r>
            <a:r>
              <a:rPr lang="en-US" dirty="0" smtClean="0">
                <a:solidFill>
                  <a:srgbClr val="0070C0"/>
                </a:solidFill>
              </a:rPr>
              <a:t>Schematic History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3,200		</a:t>
            </a:r>
            <a:r>
              <a:rPr lang="en-US" dirty="0" smtClean="0"/>
              <a:t>Administrative, School Texts</a:t>
            </a:r>
            <a:endParaRPr lang="en-US" dirty="0"/>
          </a:p>
          <a:p>
            <a:r>
              <a:rPr lang="en-US" dirty="0"/>
              <a:t>2,700		Royal Inscriptions</a:t>
            </a:r>
          </a:p>
          <a:p>
            <a:r>
              <a:rPr lang="en-US" dirty="0"/>
              <a:t>2,500		Literary (Sumerian)</a:t>
            </a:r>
          </a:p>
          <a:p>
            <a:r>
              <a:rPr lang="en-US" dirty="0"/>
              <a:t>2,400		Letters</a:t>
            </a:r>
          </a:p>
          <a:p>
            <a:r>
              <a:rPr lang="en-US" dirty="0"/>
              <a:t>1800		Divination, Literary (Akkadian</a:t>
            </a:r>
            <a:r>
              <a:rPr lang="en-US" dirty="0" smtClean="0"/>
              <a:t>), 			Medical, Mathematical</a:t>
            </a:r>
            <a:endParaRPr lang="en-US" dirty="0"/>
          </a:p>
          <a:p>
            <a:r>
              <a:rPr lang="en-US" dirty="0" smtClean="0"/>
              <a:t>500</a:t>
            </a:r>
            <a:r>
              <a:rPr lang="en-US" dirty="0"/>
              <a:t>		Astronomical Tables</a:t>
            </a:r>
          </a:p>
          <a:p>
            <a:r>
              <a:rPr lang="en-US" dirty="0"/>
              <a:t>0			The 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126163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Akkadian: Semitic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916680" y="6126162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Sumerian: Isolate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803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Transliteration, Lemmatization</a:t>
            </a:r>
          </a:p>
        </p:txBody>
      </p:sp>
      <p:pic>
        <p:nvPicPr>
          <p:cNvPr id="4098" name="Picture 2" descr="http://psd.museum.upenn.edu/epsd/psl/img/popup/x4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47852"/>
            <a:ext cx="21145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sd.museum.upenn.edu/epsd/psl/img/popup/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67" y="1847852"/>
            <a:ext cx="857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psd.museum.upenn.edu/epsd/psl/img/popup/x1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47852"/>
            <a:ext cx="12192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psd.museum.upenn.edu/epsd/psl/img/popup/x4b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20" y="1838326"/>
            <a:ext cx="11715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psd.museum.upenn.edu/epsd/psl/img/popup/x74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47852"/>
            <a:ext cx="20478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psd.museum.upenn.edu/epsd/psl/img/popup/x36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95" y="1838326"/>
            <a:ext cx="9810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3200400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Transliteration: </a:t>
            </a:r>
            <a:r>
              <a:rPr lang="en-US" sz="3200" dirty="0" err="1"/>
              <a:t>lugal</a:t>
            </a:r>
            <a:r>
              <a:rPr lang="en-US" sz="3200" dirty="0"/>
              <a:t>-e </a:t>
            </a:r>
            <a:r>
              <a:rPr lang="en-US" sz="3200" dirty="0" err="1"/>
              <a:t>e</a:t>
            </a:r>
            <a:r>
              <a:rPr lang="en-US" sz="3200" dirty="0"/>
              <a:t>₂ mu-un-du₃</a:t>
            </a:r>
          </a:p>
          <a:p>
            <a:endParaRPr lang="en-US" sz="3200" dirty="0"/>
          </a:p>
          <a:p>
            <a:r>
              <a:rPr lang="en-US" sz="3200" dirty="0"/>
              <a:t>Lemmatization: </a:t>
            </a:r>
            <a:r>
              <a:rPr lang="en-US" sz="3200" dirty="0" err="1"/>
              <a:t>lugal</a:t>
            </a:r>
            <a:r>
              <a:rPr lang="en-US" sz="3200" dirty="0"/>
              <a:t>[king]N e[house]N du[build]V/t</a:t>
            </a:r>
          </a:p>
          <a:p>
            <a:endParaRPr lang="en-US" sz="3200" dirty="0"/>
          </a:p>
          <a:p>
            <a:r>
              <a:rPr lang="en-US" sz="3200" dirty="0"/>
              <a:t>Translation: The king built the temple</a:t>
            </a:r>
          </a:p>
        </p:txBody>
      </p:sp>
    </p:spTree>
    <p:extLst>
      <p:ext uri="{BB962C8B-B14F-4D97-AF65-F5344CB8AC3E}">
        <p14:creationId xmlns:p14="http://schemas.microsoft.com/office/powerpoint/2010/main" val="65161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9666"/>
              </p:ext>
            </p:extLst>
          </p:nvPr>
        </p:nvGraphicFramePr>
        <p:xfrm>
          <a:off x="228600" y="1981200"/>
          <a:ext cx="8778240" cy="424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84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ETCSL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Archibab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BDTNS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smtClean="0"/>
                        <a:t>Specialty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 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Eblaite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err="1"/>
                        <a:t>Lemm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TXT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TXT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362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1996-2006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  <a:r>
                        <a:rPr lang="en-US" baseline="0" dirty="0"/>
                        <a:t>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Main Digital Cuneiform Projects</a:t>
            </a:r>
          </a:p>
        </p:txBody>
      </p:sp>
    </p:spTree>
    <p:extLst>
      <p:ext uri="{BB962C8B-B14F-4D97-AF65-F5344CB8AC3E}">
        <p14:creationId xmlns:p14="http://schemas.microsoft.com/office/powerpoint/2010/main" val="137749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Berkeley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3962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2016-2018  	Berkeley Summer Institute for Digital Humanities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2013-		DLAB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226110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2013-		BIDS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3672" y="318190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2015-		Data8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839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2018		Division of Data Science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4511174"/>
            <a:ext cx="19812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5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Scaling Up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214" y="1981200"/>
            <a:ext cx="603890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" y="19050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 Babylonian Scribal School:</a:t>
            </a:r>
          </a:p>
          <a:p>
            <a:r>
              <a:rPr lang="en-US" dirty="0" smtClean="0"/>
              <a:t>Teach Sumerian through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Lexical lists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Literary Heritage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61722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lexical texts introduce the vocabulary of the literary heritage?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Potential: Social Networks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32" y="1417679"/>
            <a:ext cx="5795868" cy="536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334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Letters to Sargon (8</a:t>
            </a:r>
            <a:r>
              <a:rPr lang="en-US" baseline="30000" dirty="0"/>
              <a:t>th</a:t>
            </a:r>
            <a:r>
              <a:rPr lang="en-US" dirty="0"/>
              <a:t> Century king of Assyria)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8B277-D94F-A440-BB1B-45D175409019}"/>
              </a:ext>
            </a:extLst>
          </p:cNvPr>
          <p:cNvSpPr txBox="1"/>
          <p:nvPr/>
        </p:nvSpPr>
        <p:spPr>
          <a:xfrm>
            <a:off x="228600" y="6096000"/>
            <a:ext cx="168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Visualization in </a:t>
            </a:r>
            <a:r>
              <a:rPr lang="en-US" dirty="0" err="1" smtClean="0"/>
              <a:t>Gephi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6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355</Words>
  <Application>Microsoft Office PowerPoint</Application>
  <PresentationFormat>On-screen Show (4:3)</PresentationFormat>
  <Paragraphs>137</Paragraphs>
  <Slides>14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Office Theme</vt:lpstr>
      <vt:lpstr>Package</vt:lpstr>
      <vt:lpstr>PowerPoint Presentation</vt:lpstr>
      <vt:lpstr>PowerPoint Presentation</vt:lpstr>
      <vt:lpstr>Archaic Metals Account</vt:lpstr>
      <vt:lpstr>Cuneiform: A Schematic History</vt:lpstr>
      <vt:lpstr>Transliteration, Lemmatization</vt:lpstr>
      <vt:lpstr>Main Digital Cuneiform Projects</vt:lpstr>
      <vt:lpstr>Berkeley</vt:lpstr>
      <vt:lpstr>Potential: Scaling Up</vt:lpstr>
      <vt:lpstr>Potential: Social Networks</vt:lpstr>
      <vt:lpstr>Potential: Topic Model</vt:lpstr>
      <vt:lpstr>Potential: Word Embeddings</vt:lpstr>
      <vt:lpstr>Sign Searching</vt:lpstr>
      <vt:lpstr>Mash-up</vt:lpstr>
      <vt:lpstr>Really?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Niek</dc:creator>
  <cp:lastModifiedBy>Niek Veldhuis</cp:lastModifiedBy>
  <cp:revision>37</cp:revision>
  <dcterms:created xsi:type="dcterms:W3CDTF">2020-02-21T20:11:29Z</dcterms:created>
  <dcterms:modified xsi:type="dcterms:W3CDTF">2020-02-27T16:42:13Z</dcterms:modified>
</cp:coreProperties>
</file>